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88" r:id="rId4"/>
    <p:sldId id="261" r:id="rId5"/>
    <p:sldId id="259" r:id="rId6"/>
    <p:sldId id="265" r:id="rId7"/>
    <p:sldId id="263" r:id="rId8"/>
    <p:sldId id="267" r:id="rId9"/>
    <p:sldId id="260" r:id="rId10"/>
    <p:sldId id="264" r:id="rId11"/>
    <p:sldId id="269" r:id="rId12"/>
    <p:sldId id="271" r:id="rId13"/>
    <p:sldId id="270" r:id="rId14"/>
    <p:sldId id="276" r:id="rId15"/>
    <p:sldId id="272" r:id="rId16"/>
    <p:sldId id="278" r:id="rId17"/>
    <p:sldId id="279" r:id="rId18"/>
    <p:sldId id="280" r:id="rId19"/>
    <p:sldId id="262" r:id="rId20"/>
    <p:sldId id="258" r:id="rId21"/>
    <p:sldId id="266" r:id="rId22"/>
    <p:sldId id="273" r:id="rId23"/>
    <p:sldId id="289" r:id="rId24"/>
    <p:sldId id="291" r:id="rId25"/>
    <p:sldId id="290" r:id="rId26"/>
    <p:sldId id="283" r:id="rId27"/>
    <p:sldId id="286" r:id="rId28"/>
    <p:sldId id="287" r:id="rId29"/>
    <p:sldId id="284" r:id="rId30"/>
    <p:sldId id="302" r:id="rId31"/>
    <p:sldId id="292" r:id="rId32"/>
    <p:sldId id="293" r:id="rId33"/>
    <p:sldId id="299" r:id="rId34"/>
    <p:sldId id="300" r:id="rId35"/>
    <p:sldId id="301" r:id="rId36"/>
    <p:sldId id="297" r:id="rId37"/>
    <p:sldId id="298" r:id="rId38"/>
    <p:sldId id="281" r:id="rId39"/>
    <p:sldId id="275" r:id="rId40"/>
    <p:sldId id="282" r:id="rId41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  <a:srgbClr val="008000"/>
    <a:srgbClr val="515151"/>
    <a:srgbClr val="775973"/>
    <a:srgbClr val="EEEEEE"/>
    <a:srgbClr val="4A3D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7920" autoAdjust="0"/>
  </p:normalViewPr>
  <p:slideViewPr>
    <p:cSldViewPr snapToGrid="0">
      <p:cViewPr varScale="1">
        <p:scale>
          <a:sx n="102" d="100"/>
          <a:sy n="102" d="100"/>
        </p:scale>
        <p:origin x="582" y="5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g>
</file>

<file path=ppt/media/image10.gif>
</file>

<file path=ppt/media/image11.gif>
</file>

<file path=ppt/media/image12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63A06-F2A2-4513-83D0-74897D5A4D7E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531EA-A3E2-4559-AA6C-98775C18CCE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37308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507513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Jak to się dzieje, że 10 może być przypisane do </a:t>
            </a:r>
            <a:r>
              <a:rPr lang="pl-PL" dirty="0" err="1"/>
              <a:t>int</a:t>
            </a:r>
            <a:r>
              <a:rPr lang="pl-PL" dirty="0"/>
              <a:t> jak i do </a:t>
            </a:r>
            <a:r>
              <a:rPr lang="pl-PL" dirty="0" err="1"/>
              <a:t>Integer</a:t>
            </a:r>
            <a:r>
              <a:rPr lang="pl-PL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61669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70740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Przykładowa implementacja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8213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Przykładowa implementacja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004953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Opisać czym jest </a:t>
            </a:r>
            <a:r>
              <a:rPr lang="pl-PL" dirty="0" err="1"/>
              <a:t>final</a:t>
            </a:r>
            <a:r>
              <a:rPr lang="pl-PL" dirty="0"/>
              <a:t> a czym </a:t>
            </a:r>
            <a:r>
              <a:rPr lang="pl-PL" dirty="0" err="1"/>
              <a:t>const</a:t>
            </a:r>
            <a:r>
              <a:rPr lang="pl-PL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064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Pytanie co się stanie?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9464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Omówienie wyników </a:t>
            </a:r>
            <a:r>
              <a:rPr lang="pl-PL" dirty="0">
                <a:sym typeface="Wingdings" panose="05000000000000000000" pitchFamily="2" charset="2"/>
              </a:rPr>
              <a:t>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66537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Dziedziczenie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85843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Interfejs funkcyjny,</a:t>
            </a:r>
          </a:p>
          <a:p>
            <a:endParaRPr lang="pl-PL" dirty="0"/>
          </a:p>
          <a:p>
            <a:r>
              <a:rPr lang="pl-PL" dirty="0"/>
              <a:t>Java 8 definiuje 43 interfejsy funkcjonalne w pakiecie </a:t>
            </a:r>
            <a:r>
              <a:rPr lang="pl-PL" dirty="0" err="1"/>
              <a:t>java.util.Function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653210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Implementacja interfejsu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4347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Klasa</a:t>
            </a:r>
          </a:p>
          <a:p>
            <a:endParaRPr lang="pl-PL" dirty="0"/>
          </a:p>
          <a:p>
            <a:r>
              <a:rPr lang="pl-PL" dirty="0" err="1"/>
              <a:t>Package</a:t>
            </a:r>
            <a:r>
              <a:rPr lang="pl-PL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19125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Wszystko dziedziczy z Object</a:t>
            </a:r>
          </a:p>
          <a:p>
            <a:endParaRPr lang="pl-PL" dirty="0"/>
          </a:p>
          <a:p>
            <a:r>
              <a:rPr lang="pl-PL" dirty="0"/>
              <a:t>Opisać metody </a:t>
            </a:r>
            <a:r>
              <a:rPr lang="pl-PL" dirty="0" err="1"/>
              <a:t>hash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oraz </a:t>
            </a:r>
            <a:r>
              <a:rPr lang="pl-PL" dirty="0" err="1"/>
              <a:t>equals</a:t>
            </a:r>
            <a:r>
              <a:rPr lang="pl-PL" dirty="0"/>
              <a:t> i to jak są używane razem.</a:t>
            </a:r>
          </a:p>
          <a:p>
            <a:endParaRPr lang="pl-PL" dirty="0"/>
          </a:p>
          <a:p>
            <a:r>
              <a:rPr lang="pl-PL" dirty="0"/>
              <a:t>Omówić </a:t>
            </a:r>
            <a:r>
              <a:rPr lang="pl-PL" dirty="0" err="1"/>
              <a:t>finalizer</a:t>
            </a:r>
            <a:r>
              <a:rPr lang="pl-PL" dirty="0"/>
              <a:t> i w jakich sytuacjach czemu na nim nie polegać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673017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278340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999525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25381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Opisać każdy z rodzajów wyjątków.</a:t>
            </a:r>
          </a:p>
          <a:p>
            <a:endParaRPr lang="pl-PL" dirty="0"/>
          </a:p>
          <a:p>
            <a:r>
              <a:rPr lang="pl-PL" dirty="0"/>
              <a:t>Wspomnieć, że wyjątki są mechanizmem przewidzianym do obsługi zdarzeń wyjątkowych, a nie do sterowania wykonaniem programu jako takim.</a:t>
            </a: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263710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119391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63063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45722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872355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4107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Konstruktor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052769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721703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LinkedList</a:t>
            </a:r>
            <a:r>
              <a:rPr lang="pl-PL" dirty="0"/>
              <a:t> – 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LinkedList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 przewagę w przypadku dodawania elementów pojedynczo, w dużej ilości, w sposób trudny do przewidzenia wcześniej, kiedy przejmujemy się ilością zajmowanej pamięci.</a:t>
            </a:r>
          </a:p>
          <a:p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HashSet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Gdy nie potrzebujemy dostępu do konkretnego elementu, ale potrzebujemy często sprawdzać, czy dany element już istnieje w kolekcji.</a:t>
            </a:r>
          </a:p>
          <a:p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LinkedHashSet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gdy chcemy iterować po kluczy w założonej kolejności</a:t>
            </a:r>
          </a:p>
          <a:p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dirty="0" err="1"/>
              <a:t>TreeSet</a:t>
            </a:r>
            <a:r>
              <a:rPr lang="pl-PL" dirty="0"/>
              <a:t> – sortowanie w momencie dodawania elementu</a:t>
            </a:r>
          </a:p>
          <a:p>
            <a:endParaRPr lang="pl-P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LinkedHashMap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gdy chcemy iterować po kluczy w założonej kolejności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TreeMap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Sortowanie wg klucza w trakcie dodawania elementu</a:t>
            </a: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435845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73243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729649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532560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958392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Opowiedzieć o tym, jak obiekty przechodzą między obszarami sterty</a:t>
            </a:r>
          </a:p>
          <a:p>
            <a:r>
              <a:rPr lang="pl-PL" dirty="0"/>
              <a:t>Eden -&gt; </a:t>
            </a:r>
            <a:r>
              <a:rPr lang="pl-PL" dirty="0" err="1"/>
              <a:t>Survivor</a:t>
            </a:r>
            <a:r>
              <a:rPr lang="pl-PL" dirty="0"/>
              <a:t> -&gt; </a:t>
            </a:r>
            <a:r>
              <a:rPr lang="pl-PL" dirty="0" err="1"/>
              <a:t>Tenured</a:t>
            </a:r>
            <a:endParaRPr lang="pl-PL" dirty="0"/>
          </a:p>
          <a:p>
            <a:endParaRPr lang="pl-PL" dirty="0"/>
          </a:p>
          <a:p>
            <a:r>
              <a:rPr lang="pl-PL" dirty="0"/>
              <a:t>Perm -&gt; trzymane w niej są definicje języka i np. informacje załadowanych klasach. Jest zamieniany na „</a:t>
            </a:r>
            <a:r>
              <a:rPr lang="pl-PL" dirty="0" err="1"/>
              <a:t>metaspace</a:t>
            </a:r>
            <a:r>
              <a:rPr lang="pl-PL" dirty="0"/>
              <a:t>”.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7234134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6991591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Wspomnieć o tym, że każdy algorytm ma swoje mocne i słabe strony o których trzeba wiedzieć jeśli będziemy dostrajać nasze środowisko.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15954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Właściwości klasy</a:t>
            </a:r>
          </a:p>
          <a:p>
            <a:endParaRPr lang="pl-PL" dirty="0"/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41850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853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Czym się różnią zmienne statyczne.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6654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Metody – podać skład sygnatury metody:</a:t>
            </a:r>
            <a:br>
              <a:rPr lang="pl-PL" dirty="0"/>
            </a:br>
            <a:r>
              <a:rPr lang="pl-PL" dirty="0"/>
              <a:t>Poruszyć to, że parametry przekazywane są przez wartość, podać przykład przekazania prymitywu i obiektu</a:t>
            </a:r>
          </a:p>
          <a:p>
            <a:r>
              <a:rPr lang="pl-PL" dirty="0"/>
              <a:t>Kolejny slajd ma wypełnienie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63603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Przykładowa implementacja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4016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Jak to się dzieje, że 10 może być przypisane do </a:t>
            </a:r>
            <a:r>
              <a:rPr lang="pl-PL" dirty="0" err="1"/>
              <a:t>int</a:t>
            </a:r>
            <a:r>
              <a:rPr lang="pl-PL" dirty="0"/>
              <a:t> jak i do </a:t>
            </a:r>
            <a:r>
              <a:rPr lang="pl-PL" dirty="0" err="1"/>
              <a:t>Integer</a:t>
            </a:r>
            <a:r>
              <a:rPr lang="pl-PL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04629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1951577"/>
          </a:xfrm>
        </p:spPr>
        <p:txBody>
          <a:bodyPr anchor="b" anchorCtr="0"/>
          <a:lstStyle>
            <a:lvl1pPr algn="ctr">
              <a:defRPr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pl-PL" dirty="0"/>
              <a:t>TYTUŁ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169511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PODTYTUŁ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Trójkąt prostokątny 11"/>
          <p:cNvSpPr/>
          <p:nvPr userDrawn="1"/>
        </p:nvSpPr>
        <p:spPr>
          <a:xfrm rot="5400000">
            <a:off x="0" y="0"/>
            <a:ext cx="2500009" cy="2500009"/>
          </a:xfrm>
          <a:prstGeom prst="rtTriangle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52933" cy="129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96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lko tytuł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6" name="Tytuł 1"/>
          <p:cNvSpPr txBox="1">
            <a:spLocks/>
          </p:cNvSpPr>
          <p:nvPr userDrawn="1"/>
        </p:nvSpPr>
        <p:spPr>
          <a:xfrm>
            <a:off x="0" y="1"/>
            <a:ext cx="10894979" cy="963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rgbClr val="4A3D53"/>
                </a:solidFill>
                <a:latin typeface="Geometr212 BkCn BT" panose="020B0603020204020204" pitchFamily="34" charset="0"/>
                <a:ea typeface="+mj-ea"/>
                <a:cs typeface="+mj-cs"/>
              </a:defRPr>
            </a:lvl1pPr>
          </a:lstStyle>
          <a:p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1" name="Tytuł 1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896443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11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2328289" y="2344725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3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27553" y="2178909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4" hasCustomPrompt="1"/>
          </p:nvPr>
        </p:nvSpPr>
        <p:spPr>
          <a:xfrm>
            <a:off x="2328289" y="392358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5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1027553" y="375776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6" hasCustomPrompt="1"/>
          </p:nvPr>
        </p:nvSpPr>
        <p:spPr>
          <a:xfrm>
            <a:off x="7957293" y="242903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7" name="Symbol zastępczy obrazu 11"/>
          <p:cNvSpPr>
            <a:spLocks noGrp="1"/>
          </p:cNvSpPr>
          <p:nvPr>
            <p:ph type="pic" sz="quarter" idx="17"/>
          </p:nvPr>
        </p:nvSpPr>
        <p:spPr>
          <a:xfrm>
            <a:off x="6656557" y="226321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0" name="Symbol zastępczy obrazu 11"/>
          <p:cNvSpPr>
            <a:spLocks noGrp="1"/>
          </p:cNvSpPr>
          <p:nvPr>
            <p:ph type="pic" sz="quarter" idx="18"/>
          </p:nvPr>
        </p:nvSpPr>
        <p:spPr>
          <a:xfrm>
            <a:off x="6656557" y="3734711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2" name="Symbol zastępczy tekstu 2"/>
          <p:cNvSpPr>
            <a:spLocks noGrp="1"/>
          </p:cNvSpPr>
          <p:nvPr>
            <p:ph type="body" idx="19" hasCustomPrompt="1"/>
          </p:nvPr>
        </p:nvSpPr>
        <p:spPr>
          <a:xfrm>
            <a:off x="7957293" y="3919889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</p:spTree>
    <p:extLst>
      <p:ext uri="{BB962C8B-B14F-4D97-AF65-F5344CB8AC3E}">
        <p14:creationId xmlns:p14="http://schemas.microsoft.com/office/powerpoint/2010/main" val="654813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4603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4241259"/>
            <a:ext cx="12192000" cy="107005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3729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sty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5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858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6" name="Symbol zastępczy obrazu 11"/>
          <p:cNvSpPr>
            <a:spLocks noGrp="1"/>
          </p:cNvSpPr>
          <p:nvPr>
            <p:ph type="pic" sz="quarter" idx="14"/>
          </p:nvPr>
        </p:nvSpPr>
        <p:spPr>
          <a:xfrm>
            <a:off x="49720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7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88582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2" name="Symbol zastępczy tekstu 11"/>
          <p:cNvSpPr>
            <a:spLocks noGrp="1"/>
          </p:cNvSpPr>
          <p:nvPr>
            <p:ph type="body" sz="quarter" idx="16" hasCustomPrompt="1"/>
          </p:nvPr>
        </p:nvSpPr>
        <p:spPr>
          <a:xfrm>
            <a:off x="739775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8" name="Symbol zastępczy tekstu 11"/>
          <p:cNvSpPr>
            <a:spLocks noGrp="1"/>
          </p:cNvSpPr>
          <p:nvPr>
            <p:ph type="body" sz="quarter" idx="17" hasCustomPrompt="1"/>
          </p:nvPr>
        </p:nvSpPr>
        <p:spPr>
          <a:xfrm>
            <a:off x="46228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9" name="Symbol zastępczy tekstu 11"/>
          <p:cNvSpPr>
            <a:spLocks noGrp="1"/>
          </p:cNvSpPr>
          <p:nvPr>
            <p:ph type="body" sz="quarter" idx="18" hasCustomPrompt="1"/>
          </p:nvPr>
        </p:nvSpPr>
        <p:spPr>
          <a:xfrm>
            <a:off x="85090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20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185314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</p:spPr>
        <p:txBody>
          <a:bodyPr/>
          <a:lstStyle>
            <a:lvl1pPr marL="0" indent="0" algn="ctr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effectLst/>
        </p:spPr>
        <p:txBody>
          <a:bodyPr/>
          <a:lstStyle>
            <a:lvl1pPr marL="0" indent="0">
              <a:buNone/>
              <a:defRPr baseline="0">
                <a:solidFill>
                  <a:srgbClr val="775973"/>
                </a:solidFill>
                <a:effectLst/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55444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tuł i zawartoś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noFill/>
          <a:effectLst/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11906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lang="pl-PL" b="0" i="0" smtClean="0">
                <a:solidFill>
                  <a:schemeClr val="bg1"/>
                </a:solidFill>
                <a:effectLst/>
                <a:latin typeface="Geometr212 BkCn BT" panose="020B06030202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945" y="-35491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07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1118679" y="1669913"/>
            <a:ext cx="9954639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1066800" y="1595335"/>
            <a:ext cx="10058400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Prostokąt 10"/>
          <p:cNvSpPr/>
          <p:nvPr userDrawn="1"/>
        </p:nvSpPr>
        <p:spPr>
          <a:xfrm>
            <a:off x="2841997" y="1595335"/>
            <a:ext cx="6478621" cy="301559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2892155" y="1111553"/>
            <a:ext cx="6378306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14" name="Symbol zastępczy tekstu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62637" y="2101781"/>
            <a:ext cx="8266721" cy="2421782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554625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78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388795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610360" y="2701045"/>
            <a:ext cx="6177065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558480" y="2626467"/>
            <a:ext cx="6241451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" y="1232337"/>
            <a:ext cx="12191999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345" y="123740"/>
            <a:ext cx="2195209" cy="1034019"/>
          </a:xfrm>
          <a:prstGeom prst="rect">
            <a:avLst/>
          </a:prstGeom>
        </p:spPr>
      </p:pic>
      <p:sp>
        <p:nvSpPr>
          <p:cNvPr id="12" name="Prostokąt 11"/>
          <p:cNvSpPr/>
          <p:nvPr userDrawn="1"/>
        </p:nvSpPr>
        <p:spPr>
          <a:xfrm>
            <a:off x="7299190" y="2701045"/>
            <a:ext cx="4285016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3"/>
          <p:cNvSpPr>
            <a:spLocks noGrp="1"/>
          </p:cNvSpPr>
          <p:nvPr>
            <p:ph type="pic" sz="quarter" idx="10"/>
          </p:nvPr>
        </p:nvSpPr>
        <p:spPr>
          <a:xfrm>
            <a:off x="7252485" y="2626468"/>
            <a:ext cx="4331503" cy="4027590"/>
          </a:xfrm>
          <a:solidFill>
            <a:srgbClr val="F5F5F5"/>
          </a:solidFill>
        </p:spPr>
        <p:txBody>
          <a:bodyPr/>
          <a:lstStyle/>
          <a:p>
            <a:r>
              <a:rPr lang="pl-PL"/>
              <a:t>Kliknij ikonę, aby dodać obraz</a:t>
            </a:r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1" hasCustomPrompt="1"/>
          </p:nvPr>
        </p:nvSpPr>
        <p:spPr>
          <a:xfrm>
            <a:off x="777875" y="2801938"/>
            <a:ext cx="5807075" cy="3676650"/>
          </a:xfrm>
        </p:spPr>
        <p:txBody>
          <a:bodyPr/>
          <a:lstStyle>
            <a:lvl1pPr marL="0" indent="0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335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14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 userDrawn="1"/>
        </p:nvSpPr>
        <p:spPr>
          <a:xfrm>
            <a:off x="838200" y="1681163"/>
            <a:ext cx="10515600" cy="5176837"/>
          </a:xfrm>
          <a:prstGeom prst="rect">
            <a:avLst/>
          </a:prstGeom>
          <a:solidFill>
            <a:srgbClr val="F5F5F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79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/>
          <p:nvPr userDrawn="1"/>
        </p:nvSpPr>
        <p:spPr>
          <a:xfrm>
            <a:off x="0" y="0"/>
            <a:ext cx="5183188" cy="685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311286" y="-1"/>
            <a:ext cx="4460739" cy="205740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311286" y="1281002"/>
            <a:ext cx="4460739" cy="776397"/>
          </a:xfrm>
          <a:noFill/>
        </p:spPr>
        <p:txBody>
          <a:bodyPr anchor="b"/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0"/>
            <a:ext cx="7008812" cy="6858000"/>
          </a:xfrm>
          <a:noFill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 hasCustomPrompt="1"/>
          </p:nvPr>
        </p:nvSpPr>
        <p:spPr>
          <a:xfrm>
            <a:off x="311286" y="2057400"/>
            <a:ext cx="4460739" cy="4800600"/>
          </a:xfrm>
          <a:solidFill>
            <a:srgbClr val="F5F5F5"/>
          </a:solidFill>
        </p:spPr>
        <p:txBody>
          <a:bodyPr/>
          <a:lstStyle>
            <a:lvl1pPr marL="0" indent="0">
              <a:buNone/>
              <a:defRPr lang="pl-PL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9" name="Obraz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68" y="224480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27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B506C-727D-4C3A-9F93-F83724580052}" type="datetimeFigureOut">
              <a:rPr lang="pl-PL" smtClean="0"/>
              <a:t>03.07.2017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7908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61" r:id="rId6"/>
    <p:sldLayoutId id="2147483653" r:id="rId7"/>
    <p:sldLayoutId id="2147483665" r:id="rId8"/>
    <p:sldLayoutId id="2147483657" r:id="rId9"/>
    <p:sldLayoutId id="2147483654" r:id="rId10"/>
    <p:sldLayoutId id="2147483662" r:id="rId11"/>
    <p:sldLayoutId id="2147483663" r:id="rId12"/>
    <p:sldLayoutId id="2147483664" r:id="rId13"/>
    <p:sldLayoutId id="214748365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– </a:t>
            </a:r>
            <a:r>
              <a:rPr lang="pl-PL" dirty="0" err="1"/>
              <a:t>level</a:t>
            </a:r>
            <a:r>
              <a:rPr lang="pl-PL" dirty="0"/>
              <a:t> medium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169511"/>
            <a:ext cx="9144000" cy="3371332"/>
          </a:xfrm>
        </p:spPr>
        <p:txBody>
          <a:bodyPr>
            <a:normAutofit/>
          </a:bodyPr>
          <a:lstStyle/>
          <a:p>
            <a:r>
              <a:rPr lang="pl-PL" dirty="0"/>
              <a:t>W imieniu </a:t>
            </a:r>
            <a:r>
              <a:rPr lang="pl-PL" dirty="0" err="1"/>
              <a:t>SDAcademy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Mateusz Boś, Michał Górski</a:t>
            </a:r>
          </a:p>
        </p:txBody>
      </p:sp>
    </p:spTree>
    <p:extLst>
      <p:ext uri="{BB962C8B-B14F-4D97-AF65-F5344CB8AC3E}">
        <p14:creationId xmlns:p14="http://schemas.microsoft.com/office/powerpoint/2010/main" val="3156560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Metody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2587319"/>
            <a:ext cx="8249115" cy="30469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747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7" y="1269043"/>
            <a:ext cx="9417331" cy="505457"/>
          </a:xfrm>
        </p:spPr>
        <p:txBody>
          <a:bodyPr/>
          <a:lstStyle/>
          <a:p>
            <a:r>
              <a:rPr lang="pl-PL" dirty="0"/>
              <a:t>Parametry - Przekazywanie przez wartość vs przez referencję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99383"/>
            <a:ext cx="8249115" cy="501675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188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Parametry - Przekazywanie przez wartość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99383"/>
            <a:ext cx="8249115" cy="501675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 //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autoboxing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510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Parametry - Przekazywanie przez wartość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52484"/>
            <a:ext cx="8249115" cy="501675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 //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autoboxing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110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351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Modyfikatory dostępu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B2D3DEB-5550-4E76-93A0-509A5E023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7612"/>
            <a:ext cx="10515600" cy="2183717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public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package</a:t>
            </a:r>
            <a:r>
              <a:rPr lang="pl-PL" dirty="0"/>
              <a:t> </a:t>
            </a:r>
            <a:r>
              <a:rPr lang="pl-PL" dirty="0" err="1"/>
              <a:t>protected</a:t>
            </a:r>
            <a:r>
              <a:rPr lang="pl-PL" dirty="0"/>
              <a:t> – domyślne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protected</a:t>
            </a:r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private</a:t>
            </a:r>
            <a:endParaRPr lang="pl-PL" dirty="0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168F694C-70C9-4CF2-982B-09E04BE439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" t="2276" r="2009" b="3651"/>
          <a:stretch/>
        </p:blipFill>
        <p:spPr>
          <a:xfrm>
            <a:off x="5998866" y="3657600"/>
            <a:ext cx="5215094" cy="236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70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Modyfikatory dostępu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2587319"/>
            <a:ext cx="8249115" cy="30469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protected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989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final</a:t>
            </a:r>
            <a:r>
              <a:rPr lang="pl-PL" dirty="0"/>
              <a:t> vs </a:t>
            </a:r>
            <a:r>
              <a:rPr lang="pl-PL" dirty="0" err="1"/>
              <a:t>const</a:t>
            </a:r>
            <a:endParaRPr lang="pl-PL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471DA32-5AE9-4915-A824-CFC78EBB93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2705560"/>
            <a:ext cx="10515600" cy="186512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665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final</a:t>
            </a:r>
            <a:r>
              <a:rPr lang="pl-PL" dirty="0"/>
              <a:t> vs </a:t>
            </a:r>
            <a:r>
              <a:rPr lang="pl-PL" dirty="0" err="1"/>
              <a:t>const</a:t>
            </a:r>
            <a:endParaRPr lang="pl-PL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471DA32-5AE9-4915-A824-CFC78EBB93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2373162"/>
            <a:ext cx="10515600" cy="252992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055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final</a:t>
            </a:r>
            <a:r>
              <a:rPr lang="pl-PL" dirty="0"/>
              <a:t> vs </a:t>
            </a:r>
            <a:r>
              <a:rPr lang="pl-PL" dirty="0" err="1"/>
              <a:t>const</a:t>
            </a:r>
            <a:endParaRPr lang="pl-PL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471DA32-5AE9-4915-A824-CFC78EBB93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2373162"/>
            <a:ext cx="10515600" cy="252992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won’t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</a:t>
            </a: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won’t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009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Dziedziczenie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9839" y="1644447"/>
            <a:ext cx="8249115" cy="43396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pl-PL" altLang="pl-PL" dirty="0"/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„Promise"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.sail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882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29949-2C05-4432-A57A-4C31866F5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5947D-DAC6-4137-B63D-C13B291CB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628" y="2008627"/>
            <a:ext cx="10515600" cy="4585119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Typy danych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Programowanie obiektowe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Wyjątki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Kolekcje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Zarządzanie pamięcią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CC7A97-1F25-443B-9B02-C5A920AA91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2888" y="1233105"/>
            <a:ext cx="8615886" cy="505457"/>
          </a:xfrm>
        </p:spPr>
        <p:txBody>
          <a:bodyPr>
            <a:normAutofit/>
          </a:bodyPr>
          <a:lstStyle/>
          <a:p>
            <a:r>
              <a:rPr lang="pl-PL" dirty="0"/>
              <a:t>Programowanie obiektowe OOP</a:t>
            </a:r>
          </a:p>
        </p:txBody>
      </p:sp>
    </p:spTree>
    <p:extLst>
      <p:ext uri="{BB962C8B-B14F-4D97-AF65-F5344CB8AC3E}">
        <p14:creationId xmlns:p14="http://schemas.microsoft.com/office/powerpoint/2010/main" val="3606739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2915173"/>
            <a:ext cx="11014182" cy="3362241"/>
          </a:xfrm>
        </p:spPr>
        <p:txBody>
          <a:bodyPr/>
          <a:lstStyle/>
          <a:p>
            <a:pPr algn="l"/>
            <a:endParaRPr lang="pl-PL" dirty="0"/>
          </a:p>
          <a:p>
            <a:pPr algn="l"/>
            <a:r>
              <a:rPr lang="pl-PL" dirty="0"/>
              <a:t>Definiuje wymagania dotyczące klas,</a:t>
            </a:r>
          </a:p>
          <a:p>
            <a:pPr algn="l"/>
            <a:r>
              <a:rPr lang="pl-PL" dirty="0"/>
              <a:t>które chcą dostosować się do interfejsu.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Interfejs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7790ED41-9B2A-4E13-A09E-68F78784D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2683" y="1929338"/>
            <a:ext cx="4228051" cy="83099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Runnable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0167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Implementacja interfejsów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3" y="3778281"/>
            <a:ext cx="8249115" cy="212365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b="1" dirty="0">
              <a:solidFill>
                <a:srgbClr val="000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Vehicle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3F83E6AE-FF60-49F9-8520-CEC77A818B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3" y="2428210"/>
            <a:ext cx="8249115" cy="83099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Vehicle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389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Wszystko jest obiektem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167BF92-C639-4919-B674-27919DE932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7751" y="2377708"/>
            <a:ext cx="11583572" cy="378565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java.lang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native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hashCode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(Object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);}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   </a:t>
            </a:r>
            <a:r>
              <a:rPr lang="pl-PL" altLang="pl-PL" sz="1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getClass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getName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</a:t>
            </a:r>
            <a:r>
              <a:rPr lang="pl-PL" altLang="pl-PL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"@" 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Integer.</a:t>
            </a:r>
            <a:r>
              <a:rPr lang="pl-PL" altLang="pl-PL" sz="12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toHexString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hashCode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native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Class&lt;?&gt;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getClass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native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notify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native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wait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timeout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throws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InterruptedException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protected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finalize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throws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}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38060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 lnSpcReduction="1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Każdy statek posiada nazwę i wytrzymałość.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Posiada również umiejętność żeglugi, która zmniejsza wytrzymałość o 1.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Exercise1.java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1 – Zaprojektujmy statek</a:t>
            </a:r>
          </a:p>
        </p:txBody>
      </p:sp>
    </p:spTree>
    <p:extLst>
      <p:ext uri="{BB962C8B-B14F-4D97-AF65-F5344CB8AC3E}">
        <p14:creationId xmlns:p14="http://schemas.microsoft.com/office/powerpoint/2010/main" val="17558457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l-PL" sz="1800" dirty="0"/>
              <a:t>Każdy statek posiada nazwę i wytrzymałość.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l-PL" sz="1800" dirty="0"/>
              <a:t>Posiada również umiejętność żeglugi, która zmniejsza wytrzymałość o 1.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Statek transatlantycki jest rodzajem statku.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Statek Transatlantycki posiada wytrzymałość 10000.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Dodatkowo podczas żeglugi ulega uszkodzeniu o dodatkowy 1 punkt.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Exercise1.java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1 – zaprojektujmy statek</a:t>
            </a:r>
          </a:p>
        </p:txBody>
      </p:sp>
    </p:spTree>
    <p:extLst>
      <p:ext uri="{BB962C8B-B14F-4D97-AF65-F5344CB8AC3E}">
        <p14:creationId xmlns:p14="http://schemas.microsoft.com/office/powerpoint/2010/main" val="38841883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Łódka jest rodzajem statku.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Łódka posiada wytrzymałość na poziomie 200.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2 – Zaprojektujmy łódkę</a:t>
            </a:r>
          </a:p>
        </p:txBody>
      </p:sp>
    </p:spTree>
    <p:extLst>
      <p:ext uri="{BB962C8B-B14F-4D97-AF65-F5344CB8AC3E}">
        <p14:creationId xmlns:p14="http://schemas.microsoft.com/office/powerpoint/2010/main" val="34934154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EE6B0-EFCF-4FA9-89DF-9120DB08A4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647" y="1807649"/>
            <a:ext cx="7089456" cy="4231077"/>
          </a:xfrm>
        </p:spPr>
      </p:pic>
    </p:spTree>
    <p:extLst>
      <p:ext uri="{BB962C8B-B14F-4D97-AF65-F5344CB8AC3E}">
        <p14:creationId xmlns:p14="http://schemas.microsoft.com/office/powerpoint/2010/main" val="3845013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8E8ECD0-79ED-4C62-9B03-C7FEA621B9D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1829520"/>
            <a:ext cx="3887603" cy="181588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finally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pl-PL" altLang="pl-PL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</a:t>
            </a:r>
            <a: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instructions</a:t>
            </a:r>
            <a:b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77BD592-79D1-4570-8273-6EE88EA501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13800" y="1829520"/>
            <a:ext cx="7434360" cy="4810431"/>
          </a:xfrm>
        </p:spPr>
        <p:txBody>
          <a:bodyPr/>
          <a:lstStyle/>
          <a:p>
            <a:r>
              <a:rPr lang="pl-PL" dirty="0"/>
              <a:t>Wyjątki łapie się w blokach </a:t>
            </a:r>
            <a:r>
              <a:rPr lang="pl-PL" dirty="0" err="1"/>
              <a:t>try-catch</a:t>
            </a:r>
            <a:r>
              <a:rPr lang="pl-PL" dirty="0"/>
              <a:t>[-</a:t>
            </a:r>
            <a:r>
              <a:rPr lang="pl-PL" dirty="0" err="1"/>
              <a:t>finally</a:t>
            </a:r>
            <a:r>
              <a:rPr lang="pl-PL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1623285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77BD592-79D1-4570-8273-6EE88EA501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9618" y="4963885"/>
            <a:ext cx="11702327" cy="1812051"/>
          </a:xfrm>
        </p:spPr>
        <p:txBody>
          <a:bodyPr/>
          <a:lstStyle/>
          <a:p>
            <a:r>
              <a:rPr lang="pl-PL" dirty="0" err="1"/>
              <a:t>Try</a:t>
            </a:r>
            <a:r>
              <a:rPr lang="pl-PL" dirty="0"/>
              <a:t> with </a:t>
            </a:r>
            <a:r>
              <a:rPr lang="pl-PL" dirty="0" err="1"/>
              <a:t>resources</a:t>
            </a:r>
            <a:r>
              <a:rPr lang="pl-PL" dirty="0"/>
              <a:t> </a:t>
            </a:r>
          </a:p>
          <a:p>
            <a:r>
              <a:rPr lang="pl-PL" dirty="0"/>
              <a:t>Pozwala na pracę z zasobami implementującymi interfejs </a:t>
            </a:r>
            <a:r>
              <a:rPr lang="pl-PL" dirty="0" err="1"/>
              <a:t>AutoClosable</a:t>
            </a:r>
            <a:r>
              <a:rPr lang="pl-PL" dirty="0"/>
              <a:t> w wygodniejszy sposób, zapewniając, że zasoby zostaną poprawnie obsłużone.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0BA52A56-1A7F-40CA-A70F-F85709E1EE3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0166" y="2499138"/>
            <a:ext cx="11258843" cy="20313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BufferedReader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br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pl-PL" altLang="pl-PL" sz="1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pl-PL" altLang="pl-PL" sz="1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BufferedReader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pl-PL" altLang="pl-PL" sz="1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FileReader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));){</a:t>
            </a: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pl-PL" altLang="pl-PL" sz="1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kumimoji="0" lang="pl-PL" altLang="pl-PL" sz="1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finally</a:t>
            </a:r>
            <a:r>
              <a:rPr kumimoji="0" lang="pl-PL" altLang="pl-PL" sz="1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6691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017B11D-EFCF-4FC3-80DB-F842F541F7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33" y="2646326"/>
            <a:ext cx="4629892" cy="3102671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0A146A-1848-43C0-B000-1B0DAABF47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312" y="2683840"/>
            <a:ext cx="6607242" cy="310267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31F80B0-0ECC-455C-B4C4-015895BC2B04}"/>
              </a:ext>
            </a:extLst>
          </p:cNvPr>
          <p:cNvSpPr txBox="1">
            <a:spLocks/>
          </p:cNvSpPr>
          <p:nvPr/>
        </p:nvSpPr>
        <p:spPr>
          <a:xfrm>
            <a:off x="339618" y="1917948"/>
            <a:ext cx="10515600" cy="523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l-PL" dirty="0"/>
              <a:t>Mechanizm obsługi</a:t>
            </a:r>
          </a:p>
        </p:txBody>
      </p:sp>
    </p:spTree>
    <p:extLst>
      <p:ext uri="{BB962C8B-B14F-4D97-AF65-F5344CB8AC3E}">
        <p14:creationId xmlns:p14="http://schemas.microsoft.com/office/powerpoint/2010/main" val="2531862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Typy danych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02F95AC7-F7B6-4E8D-A93E-D884FF4FE1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6863789"/>
              </p:ext>
            </p:extLst>
          </p:nvPr>
        </p:nvGraphicFramePr>
        <p:xfrm>
          <a:off x="430237" y="1937215"/>
          <a:ext cx="105156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7714">
                  <a:extLst>
                    <a:ext uri="{9D8B030D-6E8A-4147-A177-3AD203B41FA5}">
                      <a16:colId xmlns:a16="http://schemas.microsoft.com/office/drawing/2014/main" val="507396522"/>
                    </a:ext>
                  </a:extLst>
                </a:gridCol>
                <a:gridCol w="2086707">
                  <a:extLst>
                    <a:ext uri="{9D8B030D-6E8A-4147-A177-3AD203B41FA5}">
                      <a16:colId xmlns:a16="http://schemas.microsoft.com/office/drawing/2014/main" val="1706052210"/>
                    </a:ext>
                  </a:extLst>
                </a:gridCol>
                <a:gridCol w="6791179">
                  <a:extLst>
                    <a:ext uri="{9D8B030D-6E8A-4147-A177-3AD203B41FA5}">
                      <a16:colId xmlns:a16="http://schemas.microsoft.com/office/drawing/2014/main" val="30946267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Typ danych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Domyślna wartość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Uwagi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760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byte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8-bit </a:t>
                      </a:r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ze znakiem &lt;-128</a:t>
                      </a:r>
                      <a:r>
                        <a:rPr lang="pl-PL" strike="noStrike" dirty="0">
                          <a:effectLst/>
                        </a:rPr>
                        <a:t>;</a:t>
                      </a:r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127&gt;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179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short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16-bit </a:t>
                      </a:r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ze znakiem</a:t>
                      </a:r>
                      <a:r>
                        <a:rPr lang="pl-PL" dirty="0"/>
                        <a:t> &lt;</a:t>
                      </a:r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-32,768</a:t>
                      </a:r>
                      <a:r>
                        <a:rPr lang="pl-PL" strike="noStrike" dirty="0">
                          <a:effectLst/>
                        </a:rPr>
                        <a:t>;</a:t>
                      </a:r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32,767&gt;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702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int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32-bit ze znakiem &lt;2^</a:t>
                      </a:r>
                      <a:r>
                        <a:rPr lang="pl-PL" strike="noStrike" dirty="0">
                          <a:effectLst/>
                        </a:rPr>
                        <a:t>31; 2^31-1&gt;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659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Integer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trike="noStrike" dirty="0">
                          <a:effectLst/>
                        </a:rPr>
                        <a:t>32-bit &lt; 0; 2^32-1&gt;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89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long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64-bit ze znakiem &lt;2^63</a:t>
                      </a:r>
                      <a:r>
                        <a:rPr lang="pl-PL" strike="noStrike" dirty="0">
                          <a:effectLst/>
                        </a:rPr>
                        <a:t>;</a:t>
                      </a:r>
                      <a:r>
                        <a:rPr lang="pl-PL" dirty="0"/>
                        <a:t> 2^63-1&gt;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610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float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0.0f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32-bit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437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double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0.0d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64-bit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362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’\u0000’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16-bit znak </a:t>
                      </a:r>
                      <a:r>
                        <a:rPr lang="pl-P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Unicode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145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 err="1"/>
                        <a:t>Null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883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err="1"/>
                        <a:t>boolean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 err="1"/>
                        <a:t>false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89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66150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894979" cy="963038"/>
          </a:xfrm>
        </p:spPr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Typ wyliczeniowy </a:t>
            </a:r>
            <a:r>
              <a:rPr lang="pl-PL" dirty="0" err="1"/>
              <a:t>Enum</a:t>
            </a:r>
            <a:endParaRPr lang="pl-PL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CEA773A-438E-4880-B0E3-D496BAE6EB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5765" y="3097742"/>
            <a:ext cx="5217973" cy="1200329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kumimoji="0" lang="pl-PL" altLang="pl-PL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ShipType</a:t>
            </a:r>
            <a: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Transatlantic</a:t>
            </a:r>
            <a: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Boat</a:t>
            </a:r>
            <a:br>
              <a:rPr kumimoji="0" lang="pl-PL" altLang="pl-PL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039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 fontScale="85000" lnSpcReduction="1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Kapitan ma możliwość otrzymania statku.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Kapitan posiada umiejętność żeglugi, która zwraca typ String.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Kapitan potrafi sterować łódką, ale nie potrafi pływać statkiem transatlantyckim.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Gdy kapitan nie posiada statku powinien poinformować o tym poprzez wywołanie sytuacji wyjątkowej.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Należy również dodać do każdego statku definicję jego typu z wykorzystaniem typu wyliczeniowego, który będzie wykorzystany przy definiowaniu jaki to statek.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Exercise3.java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3 – Zaprojektujmy kapitana statku</a:t>
            </a:r>
          </a:p>
        </p:txBody>
      </p:sp>
    </p:spTree>
    <p:extLst>
      <p:ext uri="{BB962C8B-B14F-4D97-AF65-F5344CB8AC3E}">
        <p14:creationId xmlns:p14="http://schemas.microsoft.com/office/powerpoint/2010/main" val="26137752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Gdy statek ulegnie zniszczeniu(wytrzymałość==0), to przy kolejnej próbie żeglugi statek powinien poinformować o tym przy pomocy sytuacji wyjątkowej.</a:t>
            </a:r>
            <a:br>
              <a:rPr lang="pl-PL" dirty="0"/>
            </a:br>
            <a:r>
              <a:rPr lang="pl-PL" dirty="0"/>
              <a:t>Dodajemy własny typ wyjątku.</a:t>
            </a:r>
          </a:p>
          <a:p>
            <a:pPr algn="l"/>
            <a:endParaRPr lang="pl-PL" dirty="0"/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Exercise4.java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4 – Logika zniszczonego statku</a:t>
            </a:r>
          </a:p>
        </p:txBody>
      </p:sp>
    </p:spTree>
    <p:extLst>
      <p:ext uri="{BB962C8B-B14F-4D97-AF65-F5344CB8AC3E}">
        <p14:creationId xmlns:p14="http://schemas.microsoft.com/office/powerpoint/2010/main" val="15825334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pl-PL" sz="2400" b="1" dirty="0"/>
              <a:t>Tablice: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String[] tablica =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String[</a:t>
            </a:r>
            <a:r>
              <a:rPr lang="pl-PL" alt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tablica[] =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String[</a:t>
            </a:r>
            <a:r>
              <a:rPr lang="pl-PL" alt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endParaRPr lang="pl-PL" altLang="pl-PL" sz="4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String[] tablica = {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"jeden"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"dwa"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"trzy"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"cztery"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"pięć"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"sześć"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endParaRPr lang="pl-PL" altLang="pl-PL" sz="4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(String... tablica) {}</a:t>
            </a:r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java.util.List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 –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ArrayList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LinkedList</a:t>
            </a:r>
            <a:endParaRPr lang="pl-PL" altLang="pl-PL" sz="24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java.util.Set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 –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HashSet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LinkedHashSet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TreeSet</a:t>
            </a:r>
            <a:endParaRPr lang="pl-PL" altLang="pl-PL" sz="24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java.util.Map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 –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HashMap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LinkedHashMap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TreeMap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Hashtable</a:t>
            </a:r>
            <a:endParaRPr lang="pl-PL" altLang="pl-PL" sz="24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java.util.Queue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 –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ArrayDeque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PriorityQueue</a:t>
            </a:r>
            <a:r>
              <a:rPr lang="pl-PL" altLang="pl-PL" sz="24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, </a:t>
            </a:r>
            <a:r>
              <a:rPr lang="pl-PL" altLang="pl-PL" sz="24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Stack</a:t>
            </a:r>
            <a:endParaRPr lang="pl-PL" altLang="pl-PL" sz="24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algn="l"/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algn="l"/>
            <a:endParaRPr lang="pl-PL" altLang="pl-PL" sz="4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Kolekcje</a:t>
            </a:r>
          </a:p>
        </p:txBody>
      </p:sp>
    </p:spTree>
    <p:extLst>
      <p:ext uri="{BB962C8B-B14F-4D97-AF65-F5344CB8AC3E}">
        <p14:creationId xmlns:p14="http://schemas.microsoft.com/office/powerpoint/2010/main" val="16070962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 lnSpcReduction="10000"/>
          </a:bodyPr>
          <a:lstStyle/>
          <a:p>
            <a:pPr algn="l"/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List&lt;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Tourist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tourists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pl-PL" altLang="pl-PL" sz="2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altLang="pl-PL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&lt;&gt;();</a:t>
            </a:r>
            <a:b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Tourist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pl-PL" altLang="pl-PL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tourists.stream</a:t>
            </a:r>
            <a:r>
              <a:rPr lang="pl-PL" altLang="pl-PL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pl-PL" altLang="pl-PL" sz="4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pl-PL" altLang="pl-PL" sz="24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findFirst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reduce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((a, b) -&gt; b) – pozwala znaleźć ostatni element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map(t -&gt; t.name)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max(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Comparator.comparingInt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(t -&gt;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t.age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)) – zwraca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Optional</a:t>
            </a:r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min(…) – zwraca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Optional</a:t>
            </a:r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  <a:cs typeface="Courier New" panose="02070309020205020404" pitchFamily="49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sorted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(…)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filter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(t -&gt;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t.isMale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collect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Collectors.toList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  <a:cs typeface="Courier New" panose="02070309020205020404" pitchFamily="49" charset="0"/>
              </a:rPr>
              <a:t>()) – zamiana strumienia w listę</a:t>
            </a:r>
          </a:p>
          <a:p>
            <a:pPr algn="l"/>
            <a:endParaRPr lang="pl-PL" altLang="pl-PL" sz="4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Streamy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24438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/>
          </a:bodyPr>
          <a:lstStyle/>
          <a:p>
            <a:pPr algn="l"/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Chroni przed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NullPointerException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algn="l"/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Metody: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isPresent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() – sprawdzenie, czy posiada wartość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get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()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orElce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(),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orElseGet</a:t>
            </a:r>
            <a:r>
              <a:rPr lang="pl-PL" altLang="pl-PL" sz="2000" dirty="0">
                <a:solidFill>
                  <a:schemeClr val="tx1"/>
                </a:solidFill>
                <a:latin typeface="Arial" panose="020B0604020202020204" pitchFamily="34" charset="0"/>
              </a:rPr>
              <a:t>(), </a:t>
            </a:r>
            <a:r>
              <a:rPr lang="pl-PL" altLang="pl-PL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orElseThrow</a:t>
            </a:r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pl-PL" altLang="pl-PL" sz="20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Optional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66545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 lnSpcReduction="1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Każda strategia posiada definicję żeglugi, która zwraca typ String.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Dodajemy strategię sterowania dla statku transatlantyckiego.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Dodajemy strategię sterowania dla łódki.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Kapitan uzyskuje możliwość nauki strategii(może nauczyć się wielu).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Kapitan podczas żeglugi wykorzystuje poznane strategie.</a:t>
            </a:r>
            <a:br>
              <a:rPr lang="pl-PL" dirty="0"/>
            </a:br>
            <a:r>
              <a:rPr lang="pl-PL" dirty="0"/>
              <a:t>Gdy kapitan nie zna żadnej strategii, to wykorzystuje wcześniej zaimplementowaną logikę.</a:t>
            </a:r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Exercise5.java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5 – Dodajemy strategię sterowania</a:t>
            </a:r>
          </a:p>
        </p:txBody>
      </p:sp>
    </p:spTree>
    <p:extLst>
      <p:ext uri="{BB962C8B-B14F-4D97-AF65-F5344CB8AC3E}">
        <p14:creationId xmlns:p14="http://schemas.microsoft.com/office/powerpoint/2010/main" val="5754351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9622"/>
            <a:ext cx="11014182" cy="4277793"/>
          </a:xfrm>
        </p:spPr>
        <p:txBody>
          <a:bodyPr>
            <a:normAutofit fontScale="92500" lnSpcReduction="2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Każdy statek posiada nową właściwość – pojemność.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Statek transatlantycki może pomieścić 5000 ludzi.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Łódka może pomieścić 5 ludzi.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Każdy statek posiada możliwość przyjęcia człowieka na pokład.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Gdy chcemy wpuścić na pokład nadmiarowego człowieka, statek powinien poinformować o tym przy pomocy sytuacji wyjątkowej typu Runtime.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Każdy statek posiada szereg metod związanych z turystami, które poznamy przeglądając kod testów.</a:t>
            </a:r>
          </a:p>
          <a:p>
            <a:pPr algn="l"/>
            <a:endParaRPr lang="pl-PL" dirty="0"/>
          </a:p>
          <a:p>
            <a:pPr algn="l"/>
            <a:r>
              <a:rPr lang="pl-PL" dirty="0"/>
              <a:t>Rozwiązanie musi spełniać wszystkie warunki zapisane w klasie testowej Exercise6.java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Zadanie 6 – Dodajemy turystów</a:t>
            </a:r>
          </a:p>
        </p:txBody>
      </p:sp>
    </p:spTree>
    <p:extLst>
      <p:ext uri="{BB962C8B-B14F-4D97-AF65-F5344CB8AC3E}">
        <p14:creationId xmlns:p14="http://schemas.microsoft.com/office/powerpoint/2010/main" val="2584396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Organizacja sterty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BDB2F4-0DEE-4B62-B5F9-66746E40D0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462" y="2211387"/>
            <a:ext cx="6315075" cy="3629025"/>
          </a:xfrm>
        </p:spPr>
      </p:pic>
    </p:spTree>
    <p:extLst>
      <p:ext uri="{BB962C8B-B14F-4D97-AF65-F5344CB8AC3E}">
        <p14:creationId xmlns:p14="http://schemas.microsoft.com/office/powerpoint/2010/main" val="17931597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Zarządzanie pamięcią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4500"/>
            <a:ext cx="10515600" cy="4502915"/>
          </a:xfrm>
        </p:spPr>
        <p:txBody>
          <a:bodyPr/>
          <a:lstStyle/>
          <a:p>
            <a:pPr algn="l"/>
            <a:r>
              <a:rPr lang="pl-PL" dirty="0"/>
              <a:t>Istnieje wiele algorytmów GC, m.in.: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Serial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Parallel</a:t>
            </a:r>
            <a:r>
              <a:rPr lang="pl-PL" dirty="0"/>
              <a:t>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Concurrent</a:t>
            </a:r>
            <a:r>
              <a:rPr lang="pl-PL" dirty="0"/>
              <a:t> Mark </a:t>
            </a:r>
            <a:r>
              <a:rPr lang="pl-PL" dirty="0" err="1"/>
              <a:t>Sweep</a:t>
            </a:r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Garbage</a:t>
            </a:r>
            <a:r>
              <a:rPr lang="pl-PL" dirty="0"/>
              <a:t> First(G1)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14946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Klasa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350566"/>
            <a:ext cx="8249115" cy="156966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pl.thelizardproject.sda.medium.ship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5228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Zarządzanie pamięcią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4500"/>
            <a:ext cx="10515600" cy="4502915"/>
          </a:xfrm>
        </p:spPr>
        <p:txBody>
          <a:bodyPr/>
          <a:lstStyle/>
          <a:p>
            <a:pPr algn="l"/>
            <a:r>
              <a:rPr lang="pl-PL" dirty="0"/>
              <a:t>Istnieje wiele algorytmów GC, m.in.: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Serial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Parallel</a:t>
            </a:r>
            <a:r>
              <a:rPr lang="pl-PL" dirty="0"/>
              <a:t>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Concurrent</a:t>
            </a:r>
            <a:r>
              <a:rPr lang="pl-PL" dirty="0"/>
              <a:t> Mark </a:t>
            </a:r>
            <a:r>
              <a:rPr lang="pl-PL" dirty="0" err="1"/>
              <a:t>Sweep</a:t>
            </a:r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Garbage</a:t>
            </a:r>
            <a:r>
              <a:rPr lang="pl-PL" dirty="0"/>
              <a:t> First(G1)</a:t>
            </a:r>
          </a:p>
          <a:p>
            <a:pPr algn="l"/>
            <a:endParaRPr lang="pl-PL" dirty="0"/>
          </a:p>
          <a:p>
            <a:pPr algn="l"/>
            <a:r>
              <a:rPr lang="pl-PL" dirty="0"/>
              <a:t>Java 8 – </a:t>
            </a:r>
            <a:r>
              <a:rPr lang="pl-PL" dirty="0" err="1"/>
              <a:t>ParallelGC</a:t>
            </a:r>
            <a:endParaRPr lang="pl-PL" dirty="0"/>
          </a:p>
          <a:p>
            <a:pPr algn="l"/>
            <a:r>
              <a:rPr lang="pl-PL" dirty="0"/>
              <a:t>Java 9 – G1GC</a:t>
            </a:r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09661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Konstruktor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289009"/>
            <a:ext cx="8249115" cy="1692771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691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196674"/>
            <a:ext cx="8249115" cy="1877437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 nazwa;</a:t>
            </a: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950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227452"/>
            <a:ext cx="8249115" cy="181588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78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 statyczne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073564"/>
            <a:ext cx="8249115" cy="212365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20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20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907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Metody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2519568"/>
            <a:ext cx="8249115" cy="323165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zwracanyTyp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nazwaMetody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(lista parametrów) {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// ciało metody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966019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sdacademy.pl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dacademy" id="{67893016-66CC-4482-A66D-1B54E2F35FCD}" vid="{1650B47F-78C2-4EEF-8853-D723D0A5DE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SDA - szablon prezentacji</Template>
  <TotalTime>1906</TotalTime>
  <Words>1174</Words>
  <Application>Microsoft Office PowerPoint</Application>
  <PresentationFormat>Widescreen</PresentationFormat>
  <Paragraphs>408</Paragraphs>
  <Slides>40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Arial</vt:lpstr>
      <vt:lpstr>Arial Unicode MS</vt:lpstr>
      <vt:lpstr>Calibri</vt:lpstr>
      <vt:lpstr>Calibri Light</vt:lpstr>
      <vt:lpstr>Courier New</vt:lpstr>
      <vt:lpstr>Geometr212 BkCn BT</vt:lpstr>
      <vt:lpstr>Wingdings</vt:lpstr>
      <vt:lpstr>Motyw sdacademy.pl</vt:lpstr>
      <vt:lpstr>Coding – level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Pomorska Fundacja Inicjatyw Gospodarczych</dc:creator>
  <cp:lastModifiedBy>Mateusz Boś</cp:lastModifiedBy>
  <cp:revision>75</cp:revision>
  <dcterms:created xsi:type="dcterms:W3CDTF">2016-06-24T11:21:15Z</dcterms:created>
  <dcterms:modified xsi:type="dcterms:W3CDTF">2017-07-03T09:18:39Z</dcterms:modified>
</cp:coreProperties>
</file>

<file path=docProps/thumbnail.jpeg>
</file>